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4" r:id="rId8"/>
    <p:sldId id="265" r:id="rId9"/>
    <p:sldId id="266" r:id="rId10"/>
    <p:sldId id="267" r:id="rId11"/>
    <p:sldId id="268" r:id="rId12"/>
    <p:sldId id="269" r:id="rId13"/>
    <p:sldId id="298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4" r:id="rId38"/>
    <p:sldId id="295" r:id="rId39"/>
    <p:sldId id="296" r:id="rId40"/>
    <p:sldId id="297" r:id="rId4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390" autoAdjust="0"/>
    <p:restoredTop sz="94660"/>
  </p:normalViewPr>
  <p:slideViewPr>
    <p:cSldViewPr snapToGrid="0">
      <p:cViewPr varScale="1">
        <p:scale>
          <a:sx n="69" d="100"/>
          <a:sy n="69" d="100"/>
        </p:scale>
        <p:origin x="700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BE3C1-DBE1-495D-B57B-2849774B866A}" type="datetimeFigureOut">
              <a:rPr lang="en-US" dirty="0"/>
              <a:t>9/5/2019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C117F-5CCF-4837-BE5F-2B92066CAFAF}" type="datetimeFigureOut">
              <a:rPr lang="en-US" dirty="0"/>
              <a:t>9/5/2019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B90BD-B6CE-46B7-997F-7313B992CCDC}" type="datetimeFigureOut">
              <a:rPr lang="en-US" dirty="0"/>
              <a:t>9/5/2019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9D11F-B188-461D-B23F-39381795C052}" type="datetimeFigureOut">
              <a:rPr lang="en-US" dirty="0"/>
              <a:t>9/5/2019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6D8D9-55A2-4063-B0F3-121F44549695}" type="datetimeFigureOut">
              <a:rPr lang="en-US" dirty="0"/>
              <a:t>9/5/2019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24536-994D-4021-A283-9F449C0DB509}" type="datetimeFigureOut">
              <a:rPr lang="en-US" dirty="0"/>
              <a:t>9/5/2019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BBB78-C96F-47B7-AB17-D852CA960AC9}" type="datetimeFigureOut">
              <a:rPr lang="en-US" dirty="0"/>
              <a:t>9/5/2019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F48C-C7C6-4055-9F49-3777875E72AE}" type="datetimeFigureOut">
              <a:rPr lang="en-US" dirty="0"/>
              <a:t>9/5/2019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6178E61D-D431-422C-9764-11DAFE33AB63}" type="datetimeFigureOut">
              <a:rPr lang="en-US" dirty="0"/>
              <a:t>9/5/2019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E42F4-6EEF-4EF7-8ED4-2208F0F89A08}" type="datetimeFigureOut">
              <a:rPr lang="en-US" dirty="0"/>
              <a:t>9/5/2019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78ACC-22D6-47C1-A373-4FD133E34F3C}" type="datetimeFigureOut">
              <a:rPr lang="en-US" dirty="0"/>
              <a:t>9/5/2019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A6C69-6797-4E8A-BF37-F2C3751466E9}" type="datetimeFigureOut">
              <a:rPr lang="en-US" dirty="0"/>
              <a:t>9/5/2019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014A1-A632-4878-A0D3-F52BA7563730}" type="datetimeFigureOut">
              <a:rPr lang="en-US" dirty="0"/>
              <a:t>9/5/2019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9F462-093F-4566-844B-4C71F2739DA5}" type="datetimeFigureOut">
              <a:rPr lang="en-US" dirty="0"/>
              <a:t>9/5/2019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4A7AC-904D-4781-85BA-7D10C17ED021}" type="datetimeFigureOut">
              <a:rPr lang="en-US" dirty="0"/>
              <a:t>9/5/2019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1444B-B92B-4E27-8C94-BB93EAF5CB18}" type="datetimeFigureOut">
              <a:rPr lang="en-US" dirty="0"/>
              <a:t>9/5/2019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EFA5E-FA76-400D-B3DC-F0BA90E6D107}" type="datetimeFigureOut">
              <a:rPr lang="en-US" dirty="0"/>
              <a:t>9/5/2019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6E9DEC-419B-4CC5-A080-3B06BD5A8291}" type="datetimeFigureOut">
              <a:rPr lang="en-US" dirty="0"/>
              <a:t>9/5/2019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mk-MK" dirty="0" smtClean="0"/>
              <a:t>МОДУЛ 1, ТЕМА </a:t>
            </a:r>
            <a:r>
              <a:rPr lang="en-US" dirty="0" smtClean="0"/>
              <a:t>3</a:t>
            </a:r>
            <a:r>
              <a:rPr lang="mk-MK" dirty="0" smtClean="0"/>
              <a:t>, Дел 1</a:t>
            </a:r>
            <a:br>
              <a:rPr lang="mk-MK" dirty="0" smtClean="0"/>
            </a:br>
            <a:r>
              <a:rPr lang="mk-MK" dirty="0" smtClean="0"/>
              <a:t>Практики базирани на докази: ВОВЕД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1158" y="4634185"/>
            <a:ext cx="8144134" cy="1117687"/>
          </a:xfrm>
        </p:spPr>
        <p:txBody>
          <a:bodyPr/>
          <a:lstStyle/>
          <a:p>
            <a:r>
              <a:rPr lang="mk-MK" dirty="0" smtClean="0"/>
              <a:t>Проф. д-р Александра Каровска Ристовска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81365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k-MK" dirty="0" smtClean="0"/>
              <a:t>Што се формални поддршки?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0642" y="2031855"/>
            <a:ext cx="3248025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83515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k-MK" dirty="0" smtClean="0"/>
              <a:t>Што се неформални поддршки?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4239" y="2002847"/>
            <a:ext cx="3228975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62760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k-MK" dirty="0" smtClean="0"/>
              <a:t>Како практичарот за РИ ги имплементира практиките базирани на докази?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mk-MK" dirty="0" smtClean="0"/>
              <a:t>Им помага на родителите да ги идентификуваат постоечките ресурси со цел да ги постигнат целите што ги поставиле;</a:t>
            </a:r>
          </a:p>
          <a:p>
            <a:r>
              <a:rPr lang="mk-MK" dirty="0" smtClean="0"/>
              <a:t>Им помага на родителите да ги идентификуваат дополнителните неформални и формални ресурси кои можат да им помогнат да ги постигнат нивните цели;</a:t>
            </a:r>
          </a:p>
          <a:p>
            <a:r>
              <a:rPr lang="mk-MK" dirty="0" smtClean="0"/>
              <a:t>Ги поддржува семејствата да ги употребуваат ресурсите на начини</a:t>
            </a:r>
            <a:r>
              <a:rPr lang="en-US" dirty="0" smtClean="0"/>
              <a:t> </a:t>
            </a:r>
            <a:r>
              <a:rPr lang="mk-MK" dirty="0" smtClean="0"/>
              <a:t>кои ќе ги зацврстат нивните способности и/или капацитети;</a:t>
            </a:r>
          </a:p>
          <a:p>
            <a:r>
              <a:rPr lang="mk-MK" dirty="0" smtClean="0"/>
              <a:t>Ги прашува семејствата колку помош им треба наместо да прави претпоставки.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85908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mk-MK" dirty="0" smtClean="0"/>
              <a:t>Размисли за ова!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23762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mk-MK" sz="3600" dirty="0" smtClean="0"/>
              <a:t>СЛЕДНО: </a:t>
            </a:r>
          </a:p>
          <a:p>
            <a:pPr marL="0" indent="0">
              <a:buNone/>
            </a:pPr>
            <a:r>
              <a:rPr lang="mk-MK" sz="3600" dirty="0" smtClean="0"/>
              <a:t>Модул 1, Тема 3, Дел 3</a:t>
            </a:r>
          </a:p>
          <a:p>
            <a:pPr marL="0" indent="0">
              <a:buNone/>
            </a:pPr>
            <a:r>
              <a:rPr lang="mk-MK" sz="3600" dirty="0" smtClean="0"/>
              <a:t>Природни средини за учење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5631413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mk-MK" dirty="0" smtClean="0"/>
              <a:t>МОДУЛ 1, ТЕМА </a:t>
            </a:r>
            <a:r>
              <a:rPr lang="en-US" dirty="0" smtClean="0"/>
              <a:t>3</a:t>
            </a:r>
            <a:r>
              <a:rPr lang="mk-MK" dirty="0" smtClean="0"/>
              <a:t>, Дел 3</a:t>
            </a:r>
            <a:br>
              <a:rPr lang="mk-MK" dirty="0" smtClean="0"/>
            </a:br>
            <a:r>
              <a:rPr lang="mk-MK" dirty="0" smtClean="0"/>
              <a:t>Природни средини за учење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1158" y="4634185"/>
            <a:ext cx="8144134" cy="1117687"/>
          </a:xfrm>
        </p:spPr>
        <p:txBody>
          <a:bodyPr/>
          <a:lstStyle/>
          <a:p>
            <a:r>
              <a:rPr lang="mk-MK" dirty="0" smtClean="0"/>
              <a:t>Проф. д-р Александра Каровска Ристовска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0758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9380" y="2435657"/>
            <a:ext cx="8235742" cy="34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5561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k-MK" dirty="0" smtClean="0"/>
              <a:t>Природни средини за учење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mk-MK" dirty="0" smtClean="0"/>
              <a:t>Природните средини за учење имаат 3 карактеристики:</a:t>
            </a:r>
          </a:p>
          <a:p>
            <a:pPr>
              <a:buFontTx/>
              <a:buChar char="-"/>
            </a:pPr>
            <a:r>
              <a:rPr lang="mk-MK" dirty="0" smtClean="0"/>
              <a:t>Секојдневни поставки за активности;</a:t>
            </a:r>
          </a:p>
          <a:p>
            <a:pPr>
              <a:buFontTx/>
              <a:buChar char="-"/>
            </a:pPr>
            <a:r>
              <a:rPr lang="mk-MK" dirty="0" smtClean="0"/>
              <a:t>Учење базирано на интерес;</a:t>
            </a:r>
          </a:p>
          <a:p>
            <a:pPr>
              <a:buFontTx/>
              <a:buChar char="-"/>
            </a:pPr>
            <a:r>
              <a:rPr lang="mk-MK" dirty="0" smtClean="0"/>
              <a:t>Реакција на родителот/давателот на грижа.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952814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k-MK" dirty="0" smtClean="0"/>
              <a:t>Поставки за секојдневни активности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mk-MK" dirty="0" smtClean="0"/>
              <a:t>Децата имаат бенефит на многу начини од интервентните практики кои употребуваат поставки за секојдневни активности како извори за искуства кои ги збогатуваат компетенциите.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2939" y="3486294"/>
            <a:ext cx="5743575" cy="322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134757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k-MK" dirty="0"/>
              <a:t>Поставки за секојдневни активности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mk-MK" dirty="0" smtClean="0"/>
              <a:t>Секојдневните семејни активности и активности во заедницата, поставките, искуствата и можностите се важни контексти за стекнувањето на лепеза на бихејвиорални и развојни компетенции кај младите деца.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3589" y="3776951"/>
            <a:ext cx="4486275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71228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k-MK" dirty="0" smtClean="0"/>
              <a:t>Практики во РИ засновани на докази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7783" y="2041236"/>
            <a:ext cx="11905672" cy="4682837"/>
          </a:xfrm>
        </p:spPr>
        <p:txBody>
          <a:bodyPr>
            <a:normAutofit lnSpcReduction="10000"/>
          </a:bodyPr>
          <a:lstStyle/>
          <a:p>
            <a:r>
              <a:rPr lang="mk-MK" dirty="0" smtClean="0"/>
              <a:t>Потребно е општината која спроведува РИ мора да има прописи кои осигуруваат: </a:t>
            </a:r>
            <a:r>
              <a:rPr lang="mk-MK" b="1" dirty="0" smtClean="0"/>
              <a:t>„соодветни РИ услуги, базирани</a:t>
            </a:r>
            <a:r>
              <a:rPr lang="en-US" b="1" dirty="0" smtClean="0"/>
              <a:t> </a:t>
            </a:r>
            <a:r>
              <a:rPr lang="mk-MK" b="1" dirty="0" smtClean="0"/>
              <a:t>научни истражувања, до онаа мера до која е практично изводливо, се расположливи на сите новороденчиња и мали деца со ПОП и нивните семејства.“</a:t>
            </a:r>
          </a:p>
          <a:p>
            <a:endParaRPr lang="mk-MK" b="1" dirty="0"/>
          </a:p>
          <a:p>
            <a:r>
              <a:rPr lang="mk-MK" dirty="0" smtClean="0"/>
              <a:t>ИСПУ мора да вклучува:</a:t>
            </a:r>
            <a:r>
              <a:rPr lang="mk-MK" b="1" dirty="0" smtClean="0"/>
              <a:t> „Изјава за специфични РИ услуги базирани на истражувања подложни на рецензија, до онаа мера до која е практично изводливо, потребни да ги пресретнат уникатните потреби на новороденчето и фамилијата.“</a:t>
            </a:r>
          </a:p>
          <a:p>
            <a:endParaRPr lang="mk-MK" b="1" dirty="0" smtClean="0"/>
          </a:p>
          <a:p>
            <a:r>
              <a:rPr lang="mk-MK" dirty="0" smtClean="0"/>
              <a:t>Принцип 7: </a:t>
            </a:r>
            <a:r>
              <a:rPr lang="mk-MK" b="1" dirty="0" smtClean="0"/>
              <a:t>Интервенциите со мали деца и нивните семејства мора да бидат базирани на експлицитни принципи, валидни практики, најдобри истражувања кои стојат на располагање и релевантни закони и регулативи.</a:t>
            </a:r>
            <a:endParaRPr lang="mk-MK" b="1" dirty="0"/>
          </a:p>
          <a:p>
            <a:endParaRPr lang="mk-MK" b="1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587418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k-MK" dirty="0" smtClean="0"/>
              <a:t>Учење базирано на интересот на детето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mk-MK" dirty="0" smtClean="0"/>
              <a:t>Се состои од:</a:t>
            </a:r>
          </a:p>
          <a:p>
            <a:pPr marL="0" indent="0">
              <a:buNone/>
            </a:pPr>
            <a:r>
              <a:rPr lang="mk-MK" dirty="0" smtClean="0"/>
              <a:t>Вклучување на детето во активности со луѓе, објекти и искуства кои за него се забавни и во кои уживаат и кои го имаат нивното внимание.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2678" y="3579235"/>
            <a:ext cx="4162425" cy="319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340332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k-MK" dirty="0" smtClean="0"/>
              <a:t>Учење базирано на интересот на детето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mk-MK" dirty="0" smtClean="0"/>
              <a:t>Можностите за учење кои се базираат на интересот и даваат контекст за </a:t>
            </a:r>
            <a:r>
              <a:rPr lang="mk-MK" dirty="0" smtClean="0"/>
              <a:t>изразување, </a:t>
            </a:r>
            <a:r>
              <a:rPr lang="mk-MK" dirty="0" smtClean="0"/>
              <a:t>многу е поверојатно дека ќе го оптимизираат учењето и развојот</a:t>
            </a:r>
            <a:r>
              <a:rPr lang="mk-MK" dirty="0" smtClean="0"/>
              <a:t>. Тоа зависи од:</a:t>
            </a:r>
            <a:endParaRPr lang="mk-MK" dirty="0" smtClean="0"/>
          </a:p>
          <a:p>
            <a:endParaRPr lang="mk-MK" dirty="0"/>
          </a:p>
          <a:p>
            <a:r>
              <a:rPr lang="mk-MK" dirty="0" smtClean="0"/>
              <a:t>Способноста</a:t>
            </a:r>
            <a:endParaRPr lang="mk-MK" dirty="0" smtClean="0"/>
          </a:p>
          <a:p>
            <a:r>
              <a:rPr lang="mk-MK" dirty="0" smtClean="0"/>
              <a:t>Можности за </a:t>
            </a:r>
            <a:r>
              <a:rPr lang="mk-MK" dirty="0" smtClean="0"/>
              <a:t>контекстуално учење</a:t>
            </a:r>
            <a:r>
              <a:rPr lang="en-US" dirty="0" smtClean="0"/>
              <a:t> </a:t>
            </a:r>
            <a:endParaRPr lang="mk-MK" dirty="0" smtClean="0"/>
          </a:p>
          <a:p>
            <a:r>
              <a:rPr lang="mk-MK" dirty="0" smtClean="0"/>
              <a:t>Инструкцијата</a:t>
            </a:r>
            <a:endParaRPr lang="mk-MK" dirty="0" smtClean="0"/>
          </a:p>
          <a:p>
            <a:r>
              <a:rPr lang="mk-MK" dirty="0" smtClean="0"/>
              <a:t>Подучувањето </a:t>
            </a:r>
            <a:r>
              <a:rPr lang="mk-MK" dirty="0" smtClean="0"/>
              <a:t>(коучинг)</a:t>
            </a:r>
          </a:p>
          <a:p>
            <a:r>
              <a:rPr lang="mk-MK" dirty="0" smtClean="0"/>
              <a:t>Праксата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764527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k-MK" dirty="0" smtClean="0"/>
              <a:t>Респонсивност на родителите/давателите на грижа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mk-MK" dirty="0" smtClean="0"/>
              <a:t>Примери на протоколи за интервенции базирани на истражувања кои ја обработуваат респонсивноста и сензитивноста на родителите:</a:t>
            </a:r>
          </a:p>
          <a:p>
            <a:pPr>
              <a:buFontTx/>
              <a:buChar char="-"/>
            </a:pPr>
            <a:r>
              <a:rPr lang="en-US" dirty="0" smtClean="0"/>
              <a:t>Parent mediated child learning (Dunst, 2006);</a:t>
            </a:r>
          </a:p>
          <a:p>
            <a:pPr>
              <a:buFontTx/>
              <a:buChar char="-"/>
            </a:pPr>
            <a:r>
              <a:rPr lang="en-US" dirty="0" smtClean="0"/>
              <a:t>Responsive teaching (</a:t>
            </a:r>
            <a:r>
              <a:rPr lang="en-US" dirty="0" err="1" smtClean="0"/>
              <a:t>Mahoney&amp;McDonald</a:t>
            </a:r>
            <a:r>
              <a:rPr lang="en-US" dirty="0" smtClean="0"/>
              <a:t>, 2007);</a:t>
            </a:r>
          </a:p>
          <a:p>
            <a:pPr>
              <a:buFontTx/>
              <a:buChar char="-"/>
            </a:pPr>
            <a:r>
              <a:rPr lang="en-US" dirty="0" err="1" smtClean="0"/>
              <a:t>Floortime</a:t>
            </a:r>
            <a:r>
              <a:rPr lang="en-US" dirty="0" smtClean="0"/>
              <a:t>/DIR </a:t>
            </a:r>
            <a:r>
              <a:rPr lang="en-US" dirty="0" smtClean="0"/>
              <a:t>approach (</a:t>
            </a:r>
            <a:r>
              <a:rPr lang="en-US" dirty="0" err="1" smtClean="0"/>
              <a:t>Greenspan&amp;Weider</a:t>
            </a:r>
            <a:r>
              <a:rPr lang="en-US" dirty="0" smtClean="0"/>
              <a:t>, 2006); </a:t>
            </a:r>
          </a:p>
          <a:p>
            <a:pPr>
              <a:buFontTx/>
              <a:buChar char="-"/>
            </a:pPr>
            <a:r>
              <a:rPr lang="en-US" dirty="0" err="1" smtClean="0"/>
              <a:t>Hanen</a:t>
            </a:r>
            <a:r>
              <a:rPr lang="en-US" dirty="0" smtClean="0"/>
              <a:t> approach (</a:t>
            </a:r>
            <a:r>
              <a:rPr lang="en-US" dirty="0" err="1" smtClean="0"/>
              <a:t>Girolametto&amp;Weitzman</a:t>
            </a:r>
            <a:r>
              <a:rPr lang="en-US" dirty="0" smtClean="0"/>
              <a:t>, 2007)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767161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k-MK" dirty="0" smtClean="0"/>
              <a:t>Истражувања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mk-MK" dirty="0" smtClean="0"/>
              <a:t>Што истражувањата навистина кажуваат за врската меѓу респонсивноста (одговорите) на родителите и равојните исходи на детето?</a:t>
            </a:r>
          </a:p>
          <a:p>
            <a:r>
              <a:rPr lang="mk-MK" dirty="0" smtClean="0"/>
              <a:t>„Искуствата кои родителите им ги овозможуваат на децата придонесува кон варијабилноста на развојните исходи кај сите деца, вклучувајќи ги и децата со попреченост“. (</a:t>
            </a:r>
            <a:r>
              <a:rPr lang="en-US" dirty="0" smtClean="0"/>
              <a:t>Mahoney, 2009, p.81).</a:t>
            </a:r>
          </a:p>
          <a:p>
            <a:r>
              <a:rPr lang="mk-MK" dirty="0" smtClean="0"/>
              <a:t>„Нивото на респонсивност на родителите е еден од главните фактори кои придонесуваат кон развојот на децата, барем во првите пет години од животот“. </a:t>
            </a:r>
            <a:r>
              <a:rPr lang="mk-MK" dirty="0"/>
              <a:t>(</a:t>
            </a:r>
            <a:r>
              <a:rPr lang="en-US" dirty="0"/>
              <a:t>Mahoney, 2009, </a:t>
            </a:r>
            <a:r>
              <a:rPr lang="en-US" dirty="0" smtClean="0"/>
              <a:t>p.8</a:t>
            </a:r>
            <a:r>
              <a:rPr lang="mk-MK" dirty="0" smtClean="0"/>
              <a:t>2</a:t>
            </a:r>
            <a:r>
              <a:rPr lang="en-US" dirty="0" smtClean="0"/>
              <a:t>).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43256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k-MK" dirty="0" smtClean="0"/>
              <a:t>Учење со акција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mk-MK" dirty="0" smtClean="0"/>
              <a:t>Како изгледаат практиките за работа во природни средини?</a:t>
            </a:r>
          </a:p>
          <a:p>
            <a:endParaRPr lang="mk-MK" dirty="0"/>
          </a:p>
          <a:p>
            <a:r>
              <a:rPr lang="mk-MK" dirty="0" smtClean="0"/>
              <a:t>Прочитајте за исксутвото на Спенсер, Џенифер и Петар во врска со раната интервенција во природни средини.	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752299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mk-MK" sz="3600" dirty="0" smtClean="0"/>
              <a:t>СЛЕДНО:</a:t>
            </a:r>
          </a:p>
          <a:p>
            <a:pPr marL="0" indent="0">
              <a:buNone/>
            </a:pPr>
            <a:r>
              <a:rPr lang="mk-MK" sz="3600" dirty="0" smtClean="0"/>
              <a:t>Модул 1, Тема 3, Дел 4</a:t>
            </a:r>
          </a:p>
          <a:p>
            <a:pPr marL="0" indent="0">
              <a:buNone/>
            </a:pPr>
            <a:r>
              <a:rPr lang="mk-MK" sz="3600" dirty="0" smtClean="0"/>
              <a:t>Тимски практики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34550499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mk-MK" dirty="0" smtClean="0"/>
              <a:t>МОДУЛ 1, ТЕМА </a:t>
            </a:r>
            <a:r>
              <a:rPr lang="en-US" dirty="0" smtClean="0"/>
              <a:t>3</a:t>
            </a:r>
            <a:r>
              <a:rPr lang="mk-MK" dirty="0" smtClean="0"/>
              <a:t>, Дел </a:t>
            </a:r>
            <a:r>
              <a:rPr lang="en-US" dirty="0" smtClean="0"/>
              <a:t>4</a:t>
            </a:r>
            <a:r>
              <a:rPr lang="mk-MK" dirty="0" smtClean="0"/>
              <a:t/>
            </a:r>
            <a:br>
              <a:rPr lang="mk-MK" dirty="0" smtClean="0"/>
            </a:br>
            <a:r>
              <a:rPr lang="mk-MK" dirty="0" smtClean="0"/>
              <a:t>Тимски практики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1158" y="4634185"/>
            <a:ext cx="8144134" cy="1117687"/>
          </a:xfrm>
        </p:spPr>
        <p:txBody>
          <a:bodyPr/>
          <a:lstStyle/>
          <a:p>
            <a:r>
              <a:rPr lang="mk-MK" dirty="0" smtClean="0"/>
              <a:t>Проф. д-р Александра Каровска Ристовска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31669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6901" y="2443739"/>
            <a:ext cx="8674841" cy="3790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808881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k-MK" dirty="0" smtClean="0"/>
              <a:t>Тимски практики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mk-MK" dirty="0" smtClean="0"/>
              <a:t>Мултидисциплинарни</a:t>
            </a:r>
          </a:p>
          <a:p>
            <a:r>
              <a:rPr lang="mk-MK" dirty="0" smtClean="0"/>
              <a:t>Интердисциплинарни</a:t>
            </a:r>
          </a:p>
          <a:p>
            <a:r>
              <a:rPr lang="mk-MK" dirty="0" smtClean="0"/>
              <a:t>Трансдисциплинарни</a:t>
            </a:r>
          </a:p>
          <a:p>
            <a:r>
              <a:rPr lang="mk-MK" dirty="0" smtClean="0"/>
              <a:t>Примарен провајдер на услуги</a:t>
            </a:r>
          </a:p>
        </p:txBody>
      </p:sp>
    </p:spTree>
    <p:extLst>
      <p:ext uri="{BB962C8B-B14F-4D97-AF65-F5344CB8AC3E}">
        <p14:creationId xmlns:p14="http://schemas.microsoft.com/office/powerpoint/2010/main" val="229258228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k-MK" dirty="0" smtClean="0"/>
              <a:t>Мултидисциплинарен пристап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mk-MK" dirty="0" smtClean="0"/>
              <a:t>Секој член на тимот:</a:t>
            </a:r>
          </a:p>
          <a:p>
            <a:pPr>
              <a:buFontTx/>
              <a:buChar char="-"/>
            </a:pPr>
            <a:r>
              <a:rPr lang="mk-MK" dirty="0" smtClean="0"/>
              <a:t>Функционира независно;</a:t>
            </a:r>
          </a:p>
          <a:p>
            <a:pPr>
              <a:buFontTx/>
              <a:buChar char="-"/>
            </a:pPr>
            <a:r>
              <a:rPr lang="mk-MK" dirty="0" smtClean="0"/>
              <a:t>Развива и имплементира сопствен план за интервенција; и</a:t>
            </a:r>
          </a:p>
          <a:p>
            <a:pPr>
              <a:buFontTx/>
              <a:buChar char="-"/>
            </a:pPr>
            <a:r>
              <a:rPr lang="mk-MK" dirty="0" smtClean="0"/>
              <a:t>Користи структура за неформална комуникација со другите членови на тимот.</a:t>
            </a:r>
          </a:p>
          <a:p>
            <a:pPr>
              <a:buFontTx/>
              <a:buChar char="-"/>
            </a:pPr>
            <a:endParaRPr lang="mk-MK" dirty="0"/>
          </a:p>
          <a:p>
            <a:pPr marL="0" indent="0">
              <a:buNone/>
            </a:pPr>
            <a:r>
              <a:rPr lang="mk-MK" dirty="0" smtClean="0"/>
              <a:t>Овој модел не вклучува барања за локацијата на давање услуги или како професионалците комуницираат со родителите/старателите.	</a:t>
            </a:r>
          </a:p>
          <a:p>
            <a:pPr>
              <a:buFontTx/>
              <a:buChar char="-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17916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k-MK" dirty="0" smtClean="0"/>
              <a:t>Зошто практики базирани на докази?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mk-MK" dirty="0" smtClean="0"/>
              <a:t>Практиките базирани на докази ги поддржуваат целите на ИДЕА:</a:t>
            </a:r>
          </a:p>
          <a:p>
            <a:pPr marL="0" indent="0">
              <a:buNone/>
            </a:pPr>
            <a:endParaRPr lang="mk-MK" dirty="0" smtClean="0"/>
          </a:p>
          <a:p>
            <a:pPr>
              <a:buFontTx/>
              <a:buChar char="-"/>
            </a:pPr>
            <a:r>
              <a:rPr lang="mk-MK" dirty="0" smtClean="0"/>
              <a:t>Да го поддржат развојот на новороденчињата и малите деца со ПОП;</a:t>
            </a:r>
          </a:p>
          <a:p>
            <a:pPr marL="0" indent="0">
              <a:buNone/>
            </a:pPr>
            <a:endParaRPr lang="mk-MK" dirty="0" smtClean="0"/>
          </a:p>
          <a:p>
            <a:pPr>
              <a:buFontTx/>
              <a:buChar char="-"/>
            </a:pPr>
            <a:r>
              <a:rPr lang="mk-MK" dirty="0" smtClean="0"/>
              <a:t>Да го зголемат капацитетот на семејствата да ги пресретнат потребите на детето.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602613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k-MK" dirty="0" smtClean="0"/>
              <a:t>Интердисциплинарен пристап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321" y="2336872"/>
            <a:ext cx="9613861" cy="416552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mk-MK" dirty="0" smtClean="0"/>
              <a:t>Секој член на тимот:</a:t>
            </a:r>
          </a:p>
          <a:p>
            <a:pPr>
              <a:buFontTx/>
              <a:buChar char="-"/>
            </a:pPr>
            <a:r>
              <a:rPr lang="mk-MK" dirty="0" smtClean="0"/>
              <a:t>Споделува информација еден со друг со цел да развијат план;</a:t>
            </a:r>
          </a:p>
          <a:p>
            <a:pPr>
              <a:buFontTx/>
              <a:buChar char="-"/>
            </a:pPr>
            <a:r>
              <a:rPr lang="mk-MK" dirty="0" smtClean="0"/>
              <a:t>Имплементира делови од планот специфични за својата дисциплина;</a:t>
            </a:r>
          </a:p>
          <a:p>
            <a:pPr>
              <a:buFontTx/>
              <a:buChar char="-"/>
            </a:pPr>
            <a:r>
              <a:rPr lang="mk-MK" dirty="0" smtClean="0"/>
              <a:t>Учествува на формални средби со другите членови на тимот со цел да ги информира за имплементацијата на планот.</a:t>
            </a:r>
          </a:p>
          <a:p>
            <a:pPr>
              <a:buFontTx/>
              <a:buChar char="-"/>
            </a:pPr>
            <a:endParaRPr lang="mk-MK" dirty="0"/>
          </a:p>
          <a:p>
            <a:pPr marL="0" indent="0">
              <a:buNone/>
            </a:pPr>
            <a:r>
              <a:rPr lang="mk-MK" dirty="0"/>
              <a:t>Овој модел не вклучува барања за локацијата на давање услуги или како професионалците комуницираат со родителите/старателите.	</a:t>
            </a:r>
          </a:p>
          <a:p>
            <a:pPr>
              <a:buFontTx/>
              <a:buChar char="-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35069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k-MK" dirty="0" smtClean="0"/>
              <a:t>Трансдисциплинарен пристап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mk-MK" dirty="0" smtClean="0"/>
              <a:t>Членовите на тимот работат заедно за да развијат заеднички план;</a:t>
            </a:r>
          </a:p>
          <a:p>
            <a:r>
              <a:rPr lang="mk-MK" dirty="0" smtClean="0"/>
              <a:t>Еден член на тимот го имплементира планот со детето и семејството додека ги преминува границите на традиционалните дисциплини.</a:t>
            </a:r>
          </a:p>
          <a:p>
            <a:endParaRPr lang="mk-MK" dirty="0"/>
          </a:p>
          <a:p>
            <a:r>
              <a:rPr lang="mk-MK" dirty="0"/>
              <a:t>Овој модел не вклучува барања за локацијата на давање услуги или како професионалците комуницираат со родителите/старателите.	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89403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k-MK" dirty="0" smtClean="0"/>
              <a:t>Примарен провајдер на услуги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321" y="2336872"/>
            <a:ext cx="9613861" cy="3934619"/>
          </a:xfrm>
        </p:spPr>
        <p:txBody>
          <a:bodyPr/>
          <a:lstStyle/>
          <a:p>
            <a:pPr marL="457200" indent="-457200">
              <a:buAutoNum type="arabicPeriod"/>
            </a:pPr>
            <a:r>
              <a:rPr lang="mk-MK" dirty="0" smtClean="0"/>
              <a:t>Еден примарен провајдер на услуги (ППУ) дава поддршка за секое дете и семејство;</a:t>
            </a:r>
          </a:p>
          <a:p>
            <a:pPr marL="457200" indent="-457200">
              <a:buAutoNum type="arabicPeriod"/>
            </a:pPr>
            <a:r>
              <a:rPr lang="mk-MK" dirty="0" smtClean="0"/>
              <a:t>Секој ППУ е поддржан од тим на професионалци од различни дисциплини;</a:t>
            </a:r>
          </a:p>
          <a:p>
            <a:pPr marL="457200" indent="-457200">
              <a:buAutoNum type="arabicPeriod"/>
            </a:pPr>
            <a:r>
              <a:rPr lang="mk-MK" dirty="0" smtClean="0"/>
              <a:t>Членовите на тимот се поддржуваат меѓу себе за да работат со секое дете и семејството преку користење на коучинг;</a:t>
            </a:r>
          </a:p>
          <a:p>
            <a:pPr marL="457200" indent="-457200">
              <a:buAutoNum type="arabicPeriod"/>
            </a:pPr>
            <a:r>
              <a:rPr lang="mk-MK" dirty="0" smtClean="0"/>
              <a:t>Секој ППУ користи коучинг како начин за интеракција со родителите/давателите на грижа; и</a:t>
            </a:r>
          </a:p>
          <a:p>
            <a:pPr marL="457200" indent="-457200">
              <a:buAutoNum type="arabicPeriod"/>
            </a:pPr>
            <a:r>
              <a:rPr lang="mk-MK" dirty="0" smtClean="0"/>
              <a:t>Поддршката се случува во природни средини.</a:t>
            </a:r>
          </a:p>
          <a:p>
            <a:pPr marL="457200" indent="-457200"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557760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k-MK" dirty="0"/>
              <a:t>Примарен провајдер на услуги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mk-MK" dirty="0" smtClean="0"/>
              <a:t>Ротацијата на различните практичари во и надвор од семејниот живот на секојдневна основа, дава негативен импакт на функционирањето на семејството.</a:t>
            </a:r>
          </a:p>
          <a:p>
            <a:endParaRPr lang="mk-MK" dirty="0"/>
          </a:p>
          <a:p>
            <a:r>
              <a:rPr lang="mk-MK" dirty="0" smtClean="0"/>
              <a:t>Употребата на ППУ ги минимизира негативните последици од многу практичари кои се менуваат и влегуваат во семејството.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330010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mk-MK" sz="3600" dirty="0" smtClean="0"/>
              <a:t>СЛЕДНО:</a:t>
            </a:r>
          </a:p>
          <a:p>
            <a:pPr marL="0" indent="0">
              <a:buNone/>
            </a:pPr>
            <a:r>
              <a:rPr lang="mk-MK" sz="3600" dirty="0" smtClean="0"/>
              <a:t>Модул 1, Тема 3, Дел 5</a:t>
            </a:r>
          </a:p>
          <a:p>
            <a:pPr marL="0" indent="0">
              <a:buNone/>
            </a:pPr>
            <a:r>
              <a:rPr lang="mk-MK" sz="3600" dirty="0" smtClean="0"/>
              <a:t>Стилови на учење на возрасни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29920293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mk-MK" dirty="0" smtClean="0"/>
              <a:t>МОДУЛ 1, ТЕМА </a:t>
            </a:r>
            <a:r>
              <a:rPr lang="en-US" dirty="0" smtClean="0"/>
              <a:t>3</a:t>
            </a:r>
            <a:r>
              <a:rPr lang="mk-MK" dirty="0" smtClean="0"/>
              <a:t>, Дел 5</a:t>
            </a:r>
            <a:br>
              <a:rPr lang="mk-MK" dirty="0" smtClean="0"/>
            </a:br>
            <a:r>
              <a:rPr lang="mk-MK" dirty="0" smtClean="0"/>
              <a:t>Стилови на учење на возрасни</a:t>
            </a:r>
            <a:r>
              <a:rPr lang="en-US" dirty="0" smtClean="0"/>
              <a:t>&amp;</a:t>
            </a:r>
            <a:r>
              <a:rPr lang="mk-MK" dirty="0" smtClean="0"/>
              <a:t>Резиме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1158" y="4634185"/>
            <a:ext cx="8144134" cy="1117687"/>
          </a:xfrm>
        </p:spPr>
        <p:txBody>
          <a:bodyPr/>
          <a:lstStyle/>
          <a:p>
            <a:r>
              <a:rPr lang="mk-MK" dirty="0" smtClean="0"/>
              <a:t>Проф. д-р Александра Каровска Ристовска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767090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5149" y="2214562"/>
            <a:ext cx="9148016" cy="3881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140957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k-MK" dirty="0" smtClean="0"/>
              <a:t>Како луѓето учат?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mk-MK" dirty="0" smtClean="0"/>
              <a:t>Учениците го поврзуваат новиот материјал со она што веќе го знаат.</a:t>
            </a:r>
          </a:p>
          <a:p>
            <a:r>
              <a:rPr lang="mk-MK" dirty="0" smtClean="0"/>
              <a:t>Учениците ги стекнуваат новото знаење и вештини преку рамка со цел да ја разберат информацијата.</a:t>
            </a:r>
          </a:p>
          <a:p>
            <a:r>
              <a:rPr lang="mk-MK" dirty="0" smtClean="0"/>
              <a:t>Учениците може да воспостават контрола на нивното учење со можности за себе-процена преку сет на стандарди, критериуми и фидбек од експерти.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752214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k-MK" dirty="0" smtClean="0"/>
              <a:t>Подучување на возрасни-коучинг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mk-MK" dirty="0" smtClean="0"/>
              <a:t>Коучинг: „стил на интеракција кој промовира учење на возрасни.“</a:t>
            </a:r>
          </a:p>
          <a:p>
            <a:endParaRPr lang="mk-MK" dirty="0"/>
          </a:p>
          <a:p>
            <a:r>
              <a:rPr lang="mk-MK" dirty="0" smtClean="0"/>
              <a:t>„Коучингот е интерактивен процес на рефлексија, базиран на докази, процес на споделување на информации и акција која се користи за да се обезбеди поддршка и охрабрување, да ги рафинира постоечките практики, да развива нови вештини и да промовира континуирана себе-процена и учење.“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447727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k-MK" dirty="0" smtClean="0"/>
              <a:t>Како изгледа коучингот?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mk-MK" dirty="0" smtClean="0"/>
              <a:t>Како изгледа коучингот во акција?</a:t>
            </a:r>
          </a:p>
          <a:p>
            <a:pPr marL="457200" indent="-457200">
              <a:buAutoNum type="arabicPeriod"/>
            </a:pPr>
            <a:r>
              <a:rPr lang="mk-MK" dirty="0" smtClean="0"/>
              <a:t>Се идентификува планот од претходната посета;</a:t>
            </a:r>
          </a:p>
          <a:p>
            <a:pPr marL="457200" indent="-457200">
              <a:buAutoNum type="arabicPeriod"/>
            </a:pPr>
            <a:r>
              <a:rPr lang="mk-MK" dirty="0" smtClean="0"/>
              <a:t>Се дискутира што родителите веќе прават и се прави бреинсторминг за други идеи што можат да ги направат;</a:t>
            </a:r>
          </a:p>
          <a:p>
            <a:pPr marL="457200" indent="-457200">
              <a:buAutoNum type="arabicPeriod"/>
            </a:pPr>
            <a:r>
              <a:rPr lang="mk-MK" dirty="0" smtClean="0"/>
              <a:t>Се развива заеднички план со родителите во врска со тоа што тие треба да прават меѓу две средби како и во рамките на наредната средба.</a:t>
            </a:r>
          </a:p>
          <a:p>
            <a:pPr marL="457200" indent="-457200">
              <a:buAutoNum type="arabicPeriod"/>
            </a:pPr>
            <a:endParaRPr lang="mk-MK" dirty="0"/>
          </a:p>
          <a:p>
            <a:pPr marL="0" indent="0">
              <a:buNone/>
            </a:pPr>
            <a:r>
              <a:rPr lang="mk-MK" dirty="0" smtClean="0"/>
              <a:t>Да се види видео од коучингот.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10836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k-MK" dirty="0" smtClean="0"/>
              <a:t>Што се практики базирани на докази?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mk-MK" dirty="0" smtClean="0"/>
          </a:p>
          <a:p>
            <a:pPr marL="0" indent="0">
              <a:buNone/>
            </a:pPr>
            <a:r>
              <a:rPr lang="mk-MK" dirty="0" smtClean="0"/>
              <a:t>„Практиките кои се јавуваат како резултат на истражувања, во кои карактеристиките и последиците од срединските варијабли се емпириски воспоставени и врската меѓу двете директно информира што може да направи практичарот за да го продуцира посакуваниот исход“.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926036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mk-MK" sz="3600" dirty="0" smtClean="0"/>
              <a:t>Краток приказ на содржина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8228097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k-MK" dirty="0" smtClean="0"/>
              <a:t>Што се семејно-ориентирани практики?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mk-MK" dirty="0" smtClean="0"/>
              <a:t>Овие практики ги гледаат професионалците како агенти на семејствата кои се респонсивни на желбите и приоритетите на семејството.</a:t>
            </a:r>
          </a:p>
          <a:p>
            <a:r>
              <a:rPr lang="mk-MK" dirty="0" smtClean="0"/>
              <a:t>Дел С од ИДЕА ги охрабрува практичарите да користат семејно-ориентирани пристапи кон услугите.</a:t>
            </a:r>
          </a:p>
          <a:p>
            <a:r>
              <a:rPr lang="mk-MK" dirty="0" smtClean="0"/>
              <a:t>Кога работите во РИ, користете практики базирани на докази кои се семејно-ориентирани.</a:t>
            </a:r>
          </a:p>
          <a:p>
            <a:endParaRPr lang="mk-MK" dirty="0"/>
          </a:p>
          <a:p>
            <a:r>
              <a:rPr lang="mk-MK" dirty="0" smtClean="0"/>
              <a:t>ИСТРАЖЕТЕ ПОНАТАМУ!!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12557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mk-MK" sz="3600" dirty="0" smtClean="0"/>
              <a:t>СЛЕДНО: </a:t>
            </a:r>
          </a:p>
          <a:p>
            <a:pPr marL="0" indent="0">
              <a:buNone/>
            </a:pPr>
            <a:r>
              <a:rPr lang="mk-MK" sz="3600" dirty="0" smtClean="0"/>
              <a:t>Модул 1, Тема 3, Дел 2</a:t>
            </a:r>
          </a:p>
          <a:p>
            <a:pPr marL="0" indent="0">
              <a:buNone/>
            </a:pPr>
            <a:r>
              <a:rPr lang="mk-MK" sz="3600" dirty="0" smtClean="0"/>
              <a:t>Практики базирани на ресурси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5743372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mk-MK" dirty="0" smtClean="0"/>
              <a:t>МОДУЛ 1, ТЕМА </a:t>
            </a:r>
            <a:r>
              <a:rPr lang="en-US" dirty="0" smtClean="0"/>
              <a:t>3</a:t>
            </a:r>
            <a:r>
              <a:rPr lang="mk-MK" dirty="0" smtClean="0"/>
              <a:t>, Дел 2</a:t>
            </a:r>
            <a:br>
              <a:rPr lang="mk-MK" dirty="0" smtClean="0"/>
            </a:br>
            <a:r>
              <a:rPr lang="mk-MK" dirty="0" smtClean="0"/>
              <a:t>Практики базирани на ресурси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1158" y="4634185"/>
            <a:ext cx="8144134" cy="1117687"/>
          </a:xfrm>
        </p:spPr>
        <p:txBody>
          <a:bodyPr/>
          <a:lstStyle/>
          <a:p>
            <a:r>
              <a:rPr lang="mk-MK" dirty="0" smtClean="0"/>
              <a:t>Проф. д-р Александра Каровска Ристовска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83700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396" y="2119312"/>
            <a:ext cx="10256604" cy="4228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1731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k-MK" dirty="0" smtClean="0"/>
              <a:t>Практики базирани на ресурси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mk-MK" dirty="0" smtClean="0"/>
              <a:t>Интервентните практики базирани на ресурси се сочинети од сет на стратегии кои се фокусираат на мобилизацијата и обезбедувањето на ресурси и поддршки на индивидуите и семејствата со цел постигнување на посакуваните исходи.</a:t>
            </a:r>
          </a:p>
          <a:p>
            <a:r>
              <a:rPr lang="mk-MK" dirty="0" smtClean="0"/>
              <a:t>Интервенцијата базирана на ресурси е асоцирана со позитивни исходи за децата и семејствата.</a:t>
            </a:r>
          </a:p>
          <a:p>
            <a:r>
              <a:rPr lang="mk-MK" dirty="0" smtClean="0"/>
              <a:t>Ресурсите можат да вклучат широка лепеза на формални и неформални поддршки во рамките на една заедница.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0464649"/>
      </p:ext>
    </p:extLst>
  </p:cSld>
  <p:clrMapOvr>
    <a:masterClrMapping/>
  </p:clrMapOvr>
</p:sld>
</file>

<file path=ppt/theme/theme1.xml><?xml version="1.0" encoding="utf-8"?>
<a:theme xmlns:a="http://schemas.openxmlformats.org/drawingml/2006/main" name="Berlin">
  <a:themeElements>
    <a:clrScheme name="Berlin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Berli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C0CBE056-4EF4-4D92-969E-947779DA7AA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TM04033917[[fn=Berlin]]</Template>
  <TotalTime>2485</TotalTime>
  <Words>1371</Words>
  <Application>Microsoft Office PowerPoint</Application>
  <PresentationFormat>Widescreen</PresentationFormat>
  <Paragraphs>139</Paragraphs>
  <Slides>40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3" baseType="lpstr">
      <vt:lpstr>Arial</vt:lpstr>
      <vt:lpstr>Trebuchet MS</vt:lpstr>
      <vt:lpstr>Berlin</vt:lpstr>
      <vt:lpstr>МОДУЛ 1, ТЕМА 3, Дел 1 Практики базирани на докази: ВОВЕД</vt:lpstr>
      <vt:lpstr>Практики во РИ засновани на докази</vt:lpstr>
      <vt:lpstr>Зошто практики базирани на докази?</vt:lpstr>
      <vt:lpstr>Што се практики базирани на докази?</vt:lpstr>
      <vt:lpstr>Што се семејно-ориентирани практики?</vt:lpstr>
      <vt:lpstr>PowerPoint Presentation</vt:lpstr>
      <vt:lpstr>МОДУЛ 1, ТЕМА 3, Дел 2 Практики базирани на ресурси</vt:lpstr>
      <vt:lpstr>PowerPoint Presentation</vt:lpstr>
      <vt:lpstr>Практики базирани на ресурси</vt:lpstr>
      <vt:lpstr>Што се формални поддршки?</vt:lpstr>
      <vt:lpstr>Што се неформални поддршки?</vt:lpstr>
      <vt:lpstr>Како практичарот за РИ ги имплементира практиките базирани на докази?</vt:lpstr>
      <vt:lpstr>PowerPoint Presentation</vt:lpstr>
      <vt:lpstr>PowerPoint Presentation</vt:lpstr>
      <vt:lpstr>МОДУЛ 1, ТЕМА 3, Дел 3 Природни средини за учење</vt:lpstr>
      <vt:lpstr>PowerPoint Presentation</vt:lpstr>
      <vt:lpstr>Природни средини за учење</vt:lpstr>
      <vt:lpstr>Поставки за секојдневни активности</vt:lpstr>
      <vt:lpstr>Поставки за секојдневни активности</vt:lpstr>
      <vt:lpstr>Учење базирано на интересот на детето</vt:lpstr>
      <vt:lpstr>Учење базирано на интересот на детето</vt:lpstr>
      <vt:lpstr>Респонсивност на родителите/давателите на грижа</vt:lpstr>
      <vt:lpstr>Истражувања</vt:lpstr>
      <vt:lpstr>Учење со акција</vt:lpstr>
      <vt:lpstr>PowerPoint Presentation</vt:lpstr>
      <vt:lpstr>МОДУЛ 1, ТЕМА 3, Дел 4 Тимски практики</vt:lpstr>
      <vt:lpstr>PowerPoint Presentation</vt:lpstr>
      <vt:lpstr>Тимски практики</vt:lpstr>
      <vt:lpstr>Мултидисциплинарен пристап</vt:lpstr>
      <vt:lpstr>Интердисциплинарен пристап</vt:lpstr>
      <vt:lpstr>Трансдисциплинарен пристап</vt:lpstr>
      <vt:lpstr>Примарен провајдер на услуги</vt:lpstr>
      <vt:lpstr>Примарен провајдер на услуги</vt:lpstr>
      <vt:lpstr>PowerPoint Presentation</vt:lpstr>
      <vt:lpstr>МОДУЛ 1, ТЕМА 3, Дел 5 Стилови на учење на возрасни&amp;Резиме</vt:lpstr>
      <vt:lpstr>PowerPoint Presentation</vt:lpstr>
      <vt:lpstr>Како луѓето учат?</vt:lpstr>
      <vt:lpstr>Подучување на возрасни-коучинг</vt:lpstr>
      <vt:lpstr>Како изгледа коучингот?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МОДУЛ 1, ТЕМА 3 Практики базирани на докази: ВОВЕД</dc:title>
  <dc:creator>Karovska</dc:creator>
  <cp:lastModifiedBy>Karovska</cp:lastModifiedBy>
  <cp:revision>35</cp:revision>
  <dcterms:created xsi:type="dcterms:W3CDTF">2019-08-01T12:10:52Z</dcterms:created>
  <dcterms:modified xsi:type="dcterms:W3CDTF">2019-09-06T06:23:09Z</dcterms:modified>
</cp:coreProperties>
</file>